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maddy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Spencer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delaney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Mason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delaney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Mason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Spencer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Delaney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Madelyn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Madelyn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2984999" x="0"/>
            <a:ext cy="2158500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/>
          <p:nvPr/>
        </p:nvSpPr>
        <p:spPr>
          <a:xfrm>
            <a:off y="2393175" x="0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" name="Shape 10"/>
          <p:cNvSpPr/>
          <p:nvPr/>
        </p:nvSpPr>
        <p:spPr>
          <a:xfrm rot="10800000" flipH="1">
            <a:off y="2983958" x="0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 indent="152400" mar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 indent="152400" mar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 indent="1524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" name="Shape 15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" name="Shape 16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" name="Shape 21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" name="Shape 28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/>
        </p:nvSpPr>
        <p:spPr>
          <a:xfrm rot="10800000" flipH="1">
            <a:off y="4412699" x="0"/>
            <a:ext cy="7307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3" name="Shape 33"/>
          <p:cNvSpPr/>
          <p:nvPr/>
        </p:nvSpPr>
        <p:spPr>
          <a:xfrm flipH="1">
            <a:off y="3820834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" name="Shape 34"/>
          <p:cNvSpPr/>
          <p:nvPr/>
        </p:nvSpPr>
        <p:spPr>
          <a:xfrm rot="10800000">
            <a:off y="4411617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421726" x="457200"/>
            <a:ext cy="5052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indent="15240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76256" x="6676"/>
            <a:ext cy="5054792" cx="9134130"/>
          </a:xfrm>
          <a:custGeom>
            <a:pathLst>
              <a:path w="9157023" extrusionOk="0" h="6739723">
                <a:moveTo>
                  <a:pt y="0" x="1629"/>
                </a:moveTo>
                <a:lnTo>
                  <a:pt y="4340980" x="9157023"/>
                </a:lnTo>
                <a:lnTo>
                  <a:pt y="6739723" x="1593"/>
                </a:lnTo>
                <a:cubicBezTo>
                  <a:pt y="5123960" x="-3941"/>
                  <a:pt y="1615763" x="7163"/>
                  <a:pt y="0" x="162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304800" marL="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mailto:treeteamsimplegreen@gmail.com" Type="http://schemas.openxmlformats.org/officeDocument/2006/relationships/hyperlink" TargetMode="External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10.pn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10.png" Type="http://schemas.openxmlformats.org/officeDocument/2006/relationships/image" Id="rId3"/><Relationship Target="../media/image07.png" Type="http://schemas.openxmlformats.org/officeDocument/2006/relationships/image" Id="rId6"/><Relationship Target="../media/image08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10.png" Type="http://schemas.openxmlformats.org/officeDocument/2006/relationships/image" Id="rId3"/><Relationship Target="../media/image11.jpg" Type="http://schemas.openxmlformats.org/officeDocument/2006/relationships/image" Id="rId6"/><Relationship Target="../media/image09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13.png" Type="http://schemas.openxmlformats.org/officeDocument/2006/relationships/image" Id="rId3"/><Relationship Target="../media/image10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10.png" Type="http://schemas.openxmlformats.org/officeDocument/2006/relationships/image" Id="rId3"/><Relationship Target="../media/image12.jpg" Type="http://schemas.openxmlformats.org/officeDocument/2006/relationships/image" Id="rId6"/><Relationship Target="../media/image18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7200" lang="en"/>
              <a:t>Tree Team</a:t>
            </a:r>
          </a:p>
          <a:p>
            <a:r>
              <a:t/>
            </a:r>
          </a:p>
          <a:p>
            <a:pPr>
              <a:buNone/>
            </a:pPr>
            <a:r>
              <a:rPr sz="3000" lang="en"/>
              <a:t>“Be eco-friendly or don’t be friendly at all”</a:t>
            </a:r>
          </a:p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y="3638492" x="685800"/>
            <a:ext cy="1374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000" lang="en" i="0"/>
              <a:t>Madelyn Olaerts</a:t>
            </a:r>
          </a:p>
          <a:p>
            <a:pPr rtl="0" lvl="0">
              <a:buNone/>
            </a:pPr>
            <a:r>
              <a:rPr sz="2000" lang="en" i="0"/>
              <a:t>Delaney Hallstrom</a:t>
            </a:r>
          </a:p>
          <a:p>
            <a:pPr rtl="0" lvl="0">
              <a:buNone/>
            </a:pPr>
            <a:r>
              <a:rPr sz="2000" lang="en" i="0"/>
              <a:t>Mason Geloso</a:t>
            </a:r>
          </a:p>
          <a:p>
            <a:pPr>
              <a:buNone/>
            </a:pPr>
            <a:r>
              <a:rPr sz="2000" lang="en" i="0"/>
              <a:t>Spencer Dennis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8150" x="210500"/>
            <a:ext cy="1955474" cx="20787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Distribution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Transportation: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Georgia"/>
              <a:buChar char="●"/>
            </a:pPr>
            <a:r>
              <a:rPr sz="2400" lang="en"/>
              <a:t>$3,000 = rental of a truck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Georgia"/>
              <a:buChar char="●"/>
            </a:pPr>
            <a:r>
              <a:rPr sz="2400" lang="en"/>
              <a:t>Each truck can hold 26 pallets (50 bottles)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Georgia"/>
              <a:buChar char="●"/>
            </a:pPr>
            <a:r>
              <a:rPr sz="2400" lang="en"/>
              <a:t>It will cost around $.43 to ship the product.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63100"/>
            <a:ext cy="1200149" cx="1275794"/>
          </a:xfrm>
          <a:prstGeom prst="rect">
            <a:avLst/>
          </a:prstGeom>
        </p:spPr>
      </p:pic>
      <p:pic>
        <p:nvPicPr>
          <p:cNvPr id="124" name="Shape 1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00150" x="6063850"/>
            <a:ext cy="1964849" cx="26229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buNone/>
            </a:pPr>
            <a:r>
              <a:rPr lang="en"/>
              <a:t>              Tree Team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Questions? Comments? Contact Us!</a:t>
            </a:r>
          </a:p>
          <a:p>
            <a:r>
              <a:t/>
            </a:r>
          </a:p>
          <a:p>
            <a:pPr algn="l" rtl="0" lvl="0" marR="0" indent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Email : </a:t>
            </a:r>
            <a:r>
              <a:rPr u="sng" lang="en">
                <a:solidFill>
                  <a:schemeClr val="hlink"/>
                </a:solidFill>
                <a:hlinkClick r:id="rId3"/>
              </a:rPr>
              <a:t>treeteamsimplegreen@gmail.com</a:t>
            </a:r>
            <a:r>
              <a:rPr lang="en"/>
              <a:t>	</a:t>
            </a:r>
          </a:p>
          <a:p>
            <a:pPr rtl="0" lvl="0" indent="457200" marL="0">
              <a:buNone/>
            </a:pPr>
            <a:r>
              <a:rPr lang="en"/>
              <a:t>Phone : 1(714) 862-5269</a:t>
            </a:r>
          </a:p>
          <a:p>
            <a:r>
              <a:t/>
            </a:r>
          </a:p>
          <a:p>
            <a:pPr algn="ctr" lvl="0">
              <a:buNone/>
            </a:pPr>
            <a:r>
              <a:rPr lang="en"/>
              <a:t>Thank you for your time!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124726" x="176135"/>
            <a:ext cy="428100" cx="467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132" name="Shape 1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163100"/>
            <a:ext cy="1200149" cx="127579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Our Product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200000"/>
              </a:lnSpc>
              <a:buNone/>
            </a:pPr>
            <a:r>
              <a:rPr sz="3600" lang="en"/>
              <a:t>What is it?</a:t>
            </a:r>
          </a:p>
          <a:p>
            <a:pPr rtl="0" lvl="0">
              <a:lnSpc>
                <a:spcPct val="200000"/>
              </a:lnSpc>
              <a:buNone/>
            </a:pPr>
            <a:r>
              <a:rPr sz="3600" lang="en"/>
              <a:t>Why is it different?</a:t>
            </a:r>
          </a:p>
          <a:p>
            <a:pPr rtl="0" lvl="0">
              <a:lnSpc>
                <a:spcPct val="200000"/>
              </a:lnSpc>
              <a:buNone/>
            </a:pPr>
            <a:r>
              <a:rPr sz="3600" lang="en"/>
              <a:t>Why will it sell?</a:t>
            </a:r>
          </a:p>
          <a:p>
            <a:r>
              <a:t/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63100"/>
            <a:ext cy="1200149" cx="1275794"/>
          </a:xfrm>
          <a:prstGeom prst="rect">
            <a:avLst/>
          </a:prstGeom>
        </p:spPr>
      </p:pic>
      <p:pic>
        <p:nvPicPr>
          <p:cNvPr id="49" name="Shape 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04474" x="4693949"/>
            <a:ext cy="3055397" cx="4073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142224" x="367400"/>
            <a:ext cy="1057800" cx="84261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Surveys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6" name="Shape 56"/>
          <p:cNvSpPr txBox="1"/>
          <p:nvPr/>
        </p:nvSpPr>
        <p:spPr>
          <a:xfrm>
            <a:off y="1214800" x="3773625"/>
            <a:ext cy="2444100" cx="4678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457200">
              <a:lnSpc>
                <a:spcPct val="150000"/>
              </a:lnSpc>
              <a:buNone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Surveys show:</a:t>
            </a:r>
          </a:p>
          <a:p>
            <a:pPr rtl="0" lvl="1" indent="-381000" marL="914400">
              <a:lnSpc>
                <a:spcPct val="150000"/>
              </a:lnSpc>
              <a:buClr>
                <a:srgbClr val="000000"/>
              </a:buClr>
              <a:buSzPct val="100000"/>
              <a:buFont typeface="Georgia"/>
              <a:buChar char="○"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Mint Green</a:t>
            </a:r>
          </a:p>
          <a:p>
            <a:pPr rtl="0" lvl="1" indent="-381000" marL="914400">
              <a:lnSpc>
                <a:spcPct val="150000"/>
              </a:lnSpc>
              <a:buClr>
                <a:srgbClr val="000000"/>
              </a:buClr>
              <a:buSzPct val="100000"/>
              <a:buFont typeface="Georgia"/>
              <a:buChar char="○"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Most would rebuy the product</a:t>
            </a:r>
          </a:p>
          <a:p>
            <a:pPr rtl="0" lvl="1" indent="-381000" marL="914400">
              <a:lnSpc>
                <a:spcPct val="150000"/>
              </a:lnSpc>
              <a:buClr>
                <a:srgbClr val="000000"/>
              </a:buClr>
              <a:buSzPct val="100000"/>
              <a:buFont typeface="Georgia"/>
              <a:buChar char="○"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Between $3-$4</a:t>
            </a:r>
          </a:p>
          <a:p>
            <a:pPr rtl="0" lvl="1" indent="-381000" marL="914400">
              <a:lnSpc>
                <a:spcPct val="150000"/>
              </a:lnSpc>
              <a:buClr>
                <a:srgbClr val="000000"/>
              </a:buClr>
              <a:buSzPct val="100000"/>
              <a:buFont typeface="Georgia"/>
              <a:buChar char="○"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Floors cleaned weekly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63100"/>
            <a:ext cy="1200149" cx="1275794"/>
          </a:xfrm>
          <a:prstGeom prst="rect">
            <a:avLst/>
          </a:prstGeom>
        </p:spPr>
      </p:pic>
      <p:pic>
        <p:nvPicPr>
          <p:cNvPr id="58" name="Shape 5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315500" x="666950"/>
            <a:ext cy="1451874" cx="26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981275" x="703975"/>
            <a:ext cy="1664425" cx="25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Prices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1227750" x="9300"/>
            <a:ext cy="3971399" cx="448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6" name="Shape 66"/>
          <p:cNvSpPr txBox="1"/>
          <p:nvPr/>
        </p:nvSpPr>
        <p:spPr>
          <a:xfrm>
            <a:off y="1227750" x="270825"/>
            <a:ext cy="3915899" cx="3626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00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Selling Price - $3.50</a:t>
            </a:r>
          </a:p>
          <a:p>
            <a:r>
              <a:t/>
            </a:r>
          </a:p>
          <a:p>
            <a:pPr rtl="0" lvl="0" indent="-381000" marL="457200">
              <a:lnSpc>
                <a:spcPct val="100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Solution estimate - $1.50</a:t>
            </a:r>
          </a:p>
          <a:p>
            <a:pPr rtl="0" lvl="0" indent="-381000" marL="457200">
              <a:lnSpc>
                <a:spcPct val="100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Package estimate -    $.25</a:t>
            </a:r>
          </a:p>
          <a:p>
            <a:pPr rtl="0" lvl="0" indent="-381000" marL="457200">
              <a:lnSpc>
                <a:spcPct val="100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Distribution estimate-  $.25</a:t>
            </a:r>
          </a:p>
          <a:p>
            <a:pPr rtl="0" lvl="0" indent="-381000" marL="457200">
              <a:lnSpc>
                <a:spcPct val="100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sz="2400" lang="en">
                <a:latin typeface="Georgia"/>
                <a:ea typeface="Georgia"/>
                <a:cs typeface="Georgia"/>
                <a:sym typeface="Georgia"/>
              </a:rPr>
              <a:t>Profit Margin - $1.50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26925" x="3670925"/>
            <a:ext cy="2808275" cx="5415824"/>
          </a:xfrm>
          <a:prstGeom prst="rect">
            <a:avLst/>
          </a:prstGeom>
        </p:spPr>
      </p:pic>
      <p:cxnSp>
        <p:nvCxnSpPr>
          <p:cNvPr id="68" name="Shape 68"/>
          <p:cNvCxnSpPr/>
          <p:nvPr/>
        </p:nvCxnSpPr>
        <p:spPr>
          <a:xfrm>
            <a:off y="1663275" x="65100"/>
            <a:ext cy="0" cx="3152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69" name="Shape 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152200"/>
            <a:ext cy="1200149" cx="127579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5 Year Plan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07000" x="261937"/>
            <a:ext cy="1695450" cx="8620125"/>
          </a:xfrm>
          <a:prstGeom prst="rect">
            <a:avLst/>
          </a:prstGeom>
        </p:spPr>
      </p:pic>
      <p:pic>
        <p:nvPicPr>
          <p:cNvPr id="76" name="Shape 7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70700" x="261950"/>
            <a:ext cy="2072800" cx="33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Possible Additions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Possible new smells 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New packaging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Different types of this cleaner including: 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Heavy duty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Light </a:t>
            </a:r>
          </a:p>
          <a:p>
            <a:pPr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Concentrate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73575"/>
            <a:ext cy="1200149" cx="1275794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12300" x="3915650"/>
            <a:ext cy="1116450" cx="1739600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754000" x="6945650"/>
            <a:ext cy="1427450" cx="1998400"/>
          </a:xfrm>
          <a:prstGeom prst="rect">
            <a:avLst/>
          </a:prstGeom>
        </p:spPr>
      </p:pic>
      <p:pic>
        <p:nvPicPr>
          <p:cNvPr id="86" name="Shape 8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362550" x="5780562"/>
            <a:ext cy="2002050" cx="1165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Marketing Analysis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200150" x="7355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Target market?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New Market to be opened/Already exists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Lots of growth possibility 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Spa, home stores, or warehouses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63100"/>
            <a:ext cy="1200149" cx="1275794"/>
          </a:xfrm>
          <a:prstGeom prst="rect">
            <a:avLst/>
          </a:prstGeom>
        </p:spPr>
      </p:pic>
      <p:pic>
        <p:nvPicPr>
          <p:cNvPr id="94" name="Shape 9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38950" x="7002500"/>
            <a:ext cy="1714499" cx="1295400"/>
          </a:xfrm>
          <a:prstGeom prst="rect">
            <a:avLst/>
          </a:prstGeom>
        </p:spPr>
      </p:pic>
      <p:pic>
        <p:nvPicPr>
          <p:cNvPr id="95" name="Shape 9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200137" x="7545872"/>
            <a:ext cy="1200149" cx="1598127"/>
          </a:xfrm>
          <a:prstGeom prst="rect">
            <a:avLst/>
          </a:prstGeom>
        </p:spPr>
      </p:pic>
      <p:pic>
        <p:nvPicPr>
          <p:cNvPr id="96" name="Shape 9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352537" x="3906875"/>
            <a:ext cy="895350" cx="30956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Advertising (Pricing)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buNone/>
            </a:pPr>
            <a:r>
              <a:rPr b="1" sz="2400" lang="en"/>
              <a:t>Commercial Ads</a:t>
            </a:r>
          </a:p>
          <a:p>
            <a:pPr rtl="0" lvl="0" indent="-381000" marL="457200">
              <a:lnSpc>
                <a:spcPct val="150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sz="2400" lang="en"/>
              <a:t>Youtube : Ad Targeting &amp; In-stream</a:t>
            </a:r>
          </a:p>
          <a:p>
            <a:pPr rtl="0" lvl="0">
              <a:lnSpc>
                <a:spcPct val="150000"/>
              </a:lnSpc>
              <a:buNone/>
            </a:pPr>
            <a:r>
              <a:rPr sz="2400" lang="en"/>
              <a:t>		- CPC $.04</a:t>
            </a:r>
          </a:p>
          <a:p>
            <a:pPr rtl="0" lvl="0">
              <a:lnSpc>
                <a:spcPct val="150000"/>
              </a:lnSpc>
              <a:buNone/>
            </a:pPr>
            <a:r>
              <a:rPr b="1" sz="2400" lang="en"/>
              <a:t>Online Ads</a:t>
            </a:r>
          </a:p>
          <a:p>
            <a:pPr rtl="0" lvl="0" indent="-381000" marL="457200">
              <a:lnSpc>
                <a:spcPct val="150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sz="2400" lang="en"/>
              <a:t>Google</a:t>
            </a:r>
          </a:p>
          <a:p>
            <a:pPr rtl="0" lvl="0" indent="0" marL="457200">
              <a:lnSpc>
                <a:spcPct val="150000"/>
              </a:lnSpc>
              <a:buNone/>
            </a:pPr>
            <a:r>
              <a:rPr sz="2400" lang="en"/>
              <a:t>	- Manageable daily budgets</a:t>
            </a:r>
          </a:p>
          <a:p>
            <a:r>
              <a:t/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6380219"/>
            <a:ext cy="1674200" cx="236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874350" x="5549300"/>
            <a:ext cy="1852949" cx="185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0" x="163100"/>
            <a:ext cy="1200149" cx="127579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F7610"/>
        </a:solidFill>
      </p:bgPr>
    </p:bg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Advertising (Pricing)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733650"/>
            <a:ext cy="3725699" cx="7676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50000"/>
              </a:lnSpc>
              <a:buNone/>
            </a:pPr>
            <a:r>
              <a:rPr b="1" sz="2400" lang="en"/>
              <a:t>Magazine Ads </a:t>
            </a:r>
          </a:p>
          <a:p>
            <a:pPr rtl="0" lvl="0" indent="-381000" marL="457200">
              <a:lnSpc>
                <a:spcPct val="150000"/>
              </a:lnSpc>
              <a:buClr>
                <a:schemeClr val="dk1"/>
              </a:buClr>
              <a:buSzPct val="100000"/>
              <a:buFont typeface="Georgia"/>
              <a:buChar char="●"/>
            </a:pPr>
            <a:r>
              <a:rPr u="sng" sz="2400" lang="en"/>
              <a:t>Los Angeles,</a:t>
            </a:r>
            <a:r>
              <a:rPr sz="2400" lang="en"/>
              <a:t> </a:t>
            </a:r>
            <a:r>
              <a:rPr sz="2400" lang="en" i="1"/>
              <a:t> </a:t>
            </a:r>
            <a:r>
              <a:rPr u="sng" sz="2400" lang="en"/>
              <a:t>Coastal Living,</a:t>
            </a:r>
            <a:r>
              <a:rPr sz="2400" lang="en"/>
              <a:t>  </a:t>
            </a:r>
            <a:r>
              <a:rPr u="sng" sz="2400" lang="en"/>
              <a:t>Orange Coast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Georgia"/>
              <a:buChar char="●"/>
            </a:pPr>
            <a:r>
              <a:rPr sz="2400" lang="en"/>
              <a:t>Regional </a:t>
            </a:r>
          </a:p>
          <a:p>
            <a:pPr rtl="0" lvl="0">
              <a:buNone/>
            </a:pPr>
            <a:r>
              <a:rPr sz="2400" lang="en"/>
              <a:t>		- $2,000 one time or $1,500 ea. (commitment)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y="171602" x="192134"/>
            <a:ext cy="345000" cx="516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63100"/>
            <a:ext cy="1200149" cx="1275794"/>
          </a:xfrm>
          <a:prstGeom prst="rect">
            <a:avLst/>
          </a:prstGeom>
        </p:spPr>
      </p:pic>
      <p:pic>
        <p:nvPicPr>
          <p:cNvPr id="114" name="Shape 1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464650" x="1258275"/>
            <a:ext cy="1455999" cx="111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552424" x="3353750"/>
            <a:ext cy="1324299" cx="102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543275" x="5477630"/>
            <a:ext cy="1342602" cx="102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